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0"/>
  </p:notesMasterIdLst>
  <p:sldIdLst>
    <p:sldId id="256" r:id="rId2"/>
    <p:sldId id="257" r:id="rId3"/>
    <p:sldId id="259" r:id="rId4"/>
    <p:sldId id="260" r:id="rId5"/>
    <p:sldId id="261" r:id="rId6"/>
    <p:sldId id="262" r:id="rId7"/>
    <p:sldId id="270" r:id="rId8"/>
    <p:sldId id="263" r:id="rId9"/>
    <p:sldId id="295" r:id="rId10"/>
    <p:sldId id="297" r:id="rId11"/>
    <p:sldId id="298" r:id="rId12"/>
    <p:sldId id="299" r:id="rId13"/>
    <p:sldId id="300" r:id="rId14"/>
    <p:sldId id="301" r:id="rId15"/>
    <p:sldId id="302" r:id="rId16"/>
    <p:sldId id="303" r:id="rId17"/>
    <p:sldId id="304" r:id="rId18"/>
    <p:sldId id="264" r:id="rId19"/>
  </p:sldIdLst>
  <p:sldSz cx="9144000" cy="5143500" type="screen16x9"/>
  <p:notesSz cx="6858000" cy="9144000"/>
  <p:embeddedFontLst>
    <p:embeddedFont>
      <p:font typeface="Bree Serif" panose="020B0604020202020204" charset="0"/>
      <p:regular r:id="rId21"/>
    </p:embeddedFont>
    <p:embeddedFont>
      <p:font typeface="Roboto" panose="02000000000000000000" pitchFamily="2" charset="0"/>
      <p:regular r:id="rId22"/>
      <p:bold r:id="rId23"/>
      <p:italic r:id="rId24"/>
      <p:boldItalic r:id="rId25"/>
    </p:embeddedFont>
    <p:embeddedFont>
      <p:font typeface="Roboto Black" panose="02000000000000000000" pitchFamily="2" charset="0"/>
      <p:bold r:id="rId26"/>
      <p:boldItalic r:id="rId27"/>
    </p:embeddedFont>
    <p:embeddedFont>
      <p:font typeface="Roboto Light" panose="02000000000000000000" pitchFamily="2" charset="0"/>
      <p:regular r:id="rId28"/>
      <p:bold r:id="rId29"/>
      <p:italic r:id="rId30"/>
      <p:boldItalic r:id="rId31"/>
    </p:embeddedFont>
    <p:embeddedFont>
      <p:font typeface="Roboto Medium" panose="02000000000000000000" pitchFamily="2" charset="0"/>
      <p:regular r:id="rId32"/>
      <p:bold r:id="rId33"/>
      <p:italic r:id="rId34"/>
      <p:boldItalic r:id="rId35"/>
    </p:embeddedFont>
    <p:embeddedFont>
      <p:font typeface="Roboto Mono Thin" panose="020B0604020202020204" charset="0"/>
      <p:regular r:id="rId36"/>
      <p:bold r:id="rId37"/>
      <p:italic r:id="rId38"/>
      <p:boldItalic r:id="rId39"/>
    </p:embeddedFont>
    <p:embeddedFont>
      <p:font typeface="Roboto Thin" panose="02000000000000000000" pitchFamily="2"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40F4201-C30C-49BE-ABFE-0A26F13AECD6}">
  <a:tblStyle styleId="{D40F4201-C30C-49BE-ABFE-0A26F13AECD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89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theme" Target="theme/theme1.xml"/><Relationship Id="rId20" Type="http://schemas.openxmlformats.org/officeDocument/2006/relationships/notesMaster" Target="notesMasters/notesMaster1.xml"/><Relationship Id="rId41" Type="http://schemas.openxmlformats.org/officeDocument/2006/relationships/font" Target="fonts/font21.fntdata"/></Relationships>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25ae2fbc2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25ae2fbc2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0753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25ae2fbc2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25ae2fbc2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50719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25ae2fbc2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25ae2fbc2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13181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25ae2fbc2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25ae2fbc2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60331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25ae2fbc2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25ae2fbc2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29117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25ae2fbc2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25ae2fbc2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26372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25ae2fbc2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25ae2fbc2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60615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25ae2fbc2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25ae2fbc2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21403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25ae2fbc2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25ae2fbc2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25ae2fbc2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25ae2fbc2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8649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IMAGE">
  <p:cSld name="TITLE + IMAGE">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extLst>
      <p:ext uri="{BB962C8B-B14F-4D97-AF65-F5344CB8AC3E}">
        <p14:creationId xmlns:p14="http://schemas.microsoft.com/office/powerpoint/2010/main" val="540508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60" r:id="rId6"/>
    <p:sldLayoutId id="2147483663" r:id="rId7"/>
    <p:sldLayoutId id="214748366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Airline Reservation System </a:t>
            </a:r>
            <a:endParaRPr>
              <a:solidFill>
                <a:schemeClr val="accent1"/>
              </a:solidFill>
            </a:endParaRPr>
          </a:p>
        </p:txBody>
      </p:sp>
      <p:sp>
        <p:nvSpPr>
          <p:cNvPr id="110" name="Google Shape;110;p2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Advanced Java Programming(3160707)</a:t>
            </a:r>
            <a:br>
              <a:rPr lang="es"/>
            </a:br>
            <a:r>
              <a:rPr lang="es"/>
              <a:t>Project Work</a:t>
            </a:r>
            <a:endParaRPr/>
          </a:p>
        </p:txBody>
      </p:sp>
      <p:sp>
        <p:nvSpPr>
          <p:cNvPr id="111" name="Google Shape;111;p22"/>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1655007" y="2725228"/>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529537" y="1971857"/>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1075696" y="1926026"/>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2"/>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1540239"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2"/>
          <p:cNvSpPr/>
          <p:nvPr/>
        </p:nvSpPr>
        <p:spPr>
          <a:xfrm>
            <a:off x="-1210164" y="4037850"/>
            <a:ext cx="76424" cy="382048"/>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742573" y="2272898"/>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2"/>
          <p:cNvSpPr/>
          <p:nvPr/>
        </p:nvSpPr>
        <p:spPr>
          <a:xfrm>
            <a:off x="-707421" y="2509753"/>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a:off x="-1387439" y="827319"/>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3902835" y="2990972"/>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2"/>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1647209"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2"/>
          <p:cNvSpPr/>
          <p:nvPr/>
        </p:nvSpPr>
        <p:spPr>
          <a:xfrm>
            <a:off x="-1658918"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828907" y="4537210"/>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a:off x="-368419" y="4909037"/>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918433" y="4248190"/>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887767" y="4396863"/>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977892" y="4039386"/>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509462" y="4852241"/>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209260" y="4890537"/>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493481" y="4066884"/>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398749" y="4164688"/>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398749" y="4238040"/>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398749" y="4311369"/>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a:off x="-1092516" y="2430305"/>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488898" y="1446198"/>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1092516" y="2699241"/>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848007" y="158003"/>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1256018" y="481959"/>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432366" y="3597758"/>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1074160" y="481959"/>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432366" y="1941311"/>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1356869" y="2564773"/>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1317134" y="1615819"/>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3867706" y="3617626"/>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522515" y="481959"/>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415569" y="478912"/>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1214747" y="1001523"/>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1066530" y="1001523"/>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930526" y="1001523"/>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689088" y="1001523"/>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txBox="1"/>
          <p:nvPr/>
        </p:nvSpPr>
        <p:spPr>
          <a:xfrm>
            <a:off x="3615550" y="1762225"/>
            <a:ext cx="7794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700">
                <a:solidFill>
                  <a:schemeClr val="accent2"/>
                </a:solidFill>
                <a:latin typeface="Roboto Black"/>
                <a:ea typeface="Roboto Black"/>
                <a:cs typeface="Roboto Black"/>
                <a:sym typeface="Roboto Black"/>
              </a:rPr>
              <a:t>JAVA</a:t>
            </a:r>
            <a:endParaRPr sz="1500">
              <a:solidFill>
                <a:schemeClr val="accent2"/>
              </a:solidFill>
              <a:latin typeface="Roboto Black"/>
              <a:ea typeface="Roboto Black"/>
              <a:cs typeface="Roboto Black"/>
              <a:sym typeface="Roboto Black"/>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9"/>
          <p:cNvSpPr txBox="1">
            <a:spLocks noGrp="1"/>
          </p:cNvSpPr>
          <p:nvPr>
            <p:ph type="ctrTitle" idx="4"/>
          </p:nvPr>
        </p:nvSpPr>
        <p:spPr>
          <a:xfrm>
            <a:off x="400350" y="414850"/>
            <a:ext cx="364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t>Home</a:t>
            </a:r>
            <a:endParaRPr sz="2400" dirty="0"/>
          </a:p>
        </p:txBody>
      </p:sp>
      <p:cxnSp>
        <p:nvCxnSpPr>
          <p:cNvPr id="456" name="Google Shape;456;p29"/>
          <p:cNvCxnSpPr/>
          <p:nvPr/>
        </p:nvCxnSpPr>
        <p:spPr>
          <a:xfrm>
            <a:off x="499500" y="1034750"/>
            <a:ext cx="2733600" cy="0"/>
          </a:xfrm>
          <a:prstGeom prst="straightConnector1">
            <a:avLst/>
          </a:prstGeom>
          <a:noFill/>
          <a:ln w="9525" cap="flat" cmpd="sng">
            <a:solidFill>
              <a:schemeClr val="accent1"/>
            </a:solidFill>
            <a:prstDash val="solid"/>
            <a:round/>
            <a:headEnd type="none" w="med" len="med"/>
            <a:tailEnd type="none" w="med" len="med"/>
          </a:ln>
        </p:spPr>
      </p:cxnSp>
      <p:pic>
        <p:nvPicPr>
          <p:cNvPr id="5" name="Picture 4">
            <a:extLst>
              <a:ext uri="{FF2B5EF4-FFF2-40B4-BE49-F238E27FC236}">
                <a16:creationId xmlns:a16="http://schemas.microsoft.com/office/drawing/2014/main" id="{7F834DB5-5297-4722-AF6F-1F5D0A624852}"/>
              </a:ext>
            </a:extLst>
          </p:cNvPr>
          <p:cNvPicPr>
            <a:picLocks noChangeAspect="1"/>
          </p:cNvPicPr>
          <p:nvPr/>
        </p:nvPicPr>
        <p:blipFill>
          <a:blip r:embed="rId3"/>
          <a:stretch>
            <a:fillRect/>
          </a:stretch>
        </p:blipFill>
        <p:spPr>
          <a:xfrm>
            <a:off x="1183720" y="1178657"/>
            <a:ext cx="6776559" cy="3600000"/>
          </a:xfrm>
          <a:prstGeom prst="rect">
            <a:avLst/>
          </a:prstGeom>
          <a:ln>
            <a:solidFill>
              <a:schemeClr val="bg1"/>
            </a:solidFill>
          </a:ln>
        </p:spPr>
      </p:pic>
    </p:spTree>
    <p:extLst>
      <p:ext uri="{BB962C8B-B14F-4D97-AF65-F5344CB8AC3E}">
        <p14:creationId xmlns:p14="http://schemas.microsoft.com/office/powerpoint/2010/main" val="8121278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9"/>
          <p:cNvSpPr txBox="1">
            <a:spLocks noGrp="1"/>
          </p:cNvSpPr>
          <p:nvPr>
            <p:ph type="ctrTitle" idx="4"/>
          </p:nvPr>
        </p:nvSpPr>
        <p:spPr>
          <a:xfrm>
            <a:off x="400350" y="414850"/>
            <a:ext cx="364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t>About</a:t>
            </a:r>
            <a:r>
              <a:rPr lang="es" dirty="0"/>
              <a:t> </a:t>
            </a:r>
            <a:r>
              <a:rPr lang="es" sz="2400" dirty="0"/>
              <a:t>Us</a:t>
            </a:r>
            <a:endParaRPr dirty="0"/>
          </a:p>
        </p:txBody>
      </p:sp>
      <p:cxnSp>
        <p:nvCxnSpPr>
          <p:cNvPr id="456" name="Google Shape;456;p29"/>
          <p:cNvCxnSpPr/>
          <p:nvPr/>
        </p:nvCxnSpPr>
        <p:spPr>
          <a:xfrm>
            <a:off x="499500" y="1034750"/>
            <a:ext cx="2733600" cy="0"/>
          </a:xfrm>
          <a:prstGeom prst="straightConnector1">
            <a:avLst/>
          </a:prstGeom>
          <a:noFill/>
          <a:ln w="9525" cap="flat" cmpd="sng">
            <a:solidFill>
              <a:schemeClr val="accent1"/>
            </a:solidFill>
            <a:prstDash val="solid"/>
            <a:round/>
            <a:headEnd type="none" w="med" len="med"/>
            <a:tailEnd type="none" w="med" len="med"/>
          </a:ln>
        </p:spPr>
      </p:cxnSp>
      <p:pic>
        <p:nvPicPr>
          <p:cNvPr id="5" name="Picture 4">
            <a:extLst>
              <a:ext uri="{FF2B5EF4-FFF2-40B4-BE49-F238E27FC236}">
                <a16:creationId xmlns:a16="http://schemas.microsoft.com/office/drawing/2014/main" id="{3E226B71-2467-4740-A9A7-6EAA422D4858}"/>
              </a:ext>
            </a:extLst>
          </p:cNvPr>
          <p:cNvPicPr>
            <a:picLocks noChangeAspect="1"/>
          </p:cNvPicPr>
          <p:nvPr/>
        </p:nvPicPr>
        <p:blipFill>
          <a:blip r:embed="rId3"/>
          <a:stretch>
            <a:fillRect/>
          </a:stretch>
        </p:blipFill>
        <p:spPr>
          <a:xfrm>
            <a:off x="1183720" y="1199354"/>
            <a:ext cx="6776559" cy="3600000"/>
          </a:xfrm>
          <a:prstGeom prst="rect">
            <a:avLst/>
          </a:prstGeom>
          <a:ln>
            <a:solidFill>
              <a:schemeClr val="bg1"/>
            </a:solidFill>
          </a:ln>
        </p:spPr>
      </p:pic>
    </p:spTree>
    <p:extLst>
      <p:ext uri="{BB962C8B-B14F-4D97-AF65-F5344CB8AC3E}">
        <p14:creationId xmlns:p14="http://schemas.microsoft.com/office/powerpoint/2010/main" val="1912915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9"/>
          <p:cNvSpPr txBox="1">
            <a:spLocks noGrp="1"/>
          </p:cNvSpPr>
          <p:nvPr>
            <p:ph type="ctrTitle" idx="4"/>
          </p:nvPr>
        </p:nvSpPr>
        <p:spPr>
          <a:xfrm>
            <a:off x="400350" y="414850"/>
            <a:ext cx="364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2400" dirty="0"/>
              <a:t>Ticket Reservation</a:t>
            </a:r>
          </a:p>
        </p:txBody>
      </p:sp>
      <p:cxnSp>
        <p:nvCxnSpPr>
          <p:cNvPr id="456" name="Google Shape;456;p29"/>
          <p:cNvCxnSpPr/>
          <p:nvPr/>
        </p:nvCxnSpPr>
        <p:spPr>
          <a:xfrm>
            <a:off x="499500" y="1034750"/>
            <a:ext cx="2733600" cy="0"/>
          </a:xfrm>
          <a:prstGeom prst="straightConnector1">
            <a:avLst/>
          </a:prstGeom>
          <a:noFill/>
          <a:ln w="9525" cap="flat" cmpd="sng">
            <a:solidFill>
              <a:schemeClr val="accent1"/>
            </a:solidFill>
            <a:prstDash val="solid"/>
            <a:round/>
            <a:headEnd type="none" w="med" len="med"/>
            <a:tailEnd type="none" w="med" len="med"/>
          </a:ln>
        </p:spPr>
      </p:cxnSp>
      <p:pic>
        <p:nvPicPr>
          <p:cNvPr id="5" name="Picture 4">
            <a:extLst>
              <a:ext uri="{FF2B5EF4-FFF2-40B4-BE49-F238E27FC236}">
                <a16:creationId xmlns:a16="http://schemas.microsoft.com/office/drawing/2014/main" id="{3E01DE71-FD7B-493F-962E-5D490276BC1A}"/>
              </a:ext>
            </a:extLst>
          </p:cNvPr>
          <p:cNvPicPr>
            <a:picLocks noChangeAspect="1"/>
          </p:cNvPicPr>
          <p:nvPr/>
        </p:nvPicPr>
        <p:blipFill>
          <a:blip r:embed="rId3"/>
          <a:stretch>
            <a:fillRect/>
          </a:stretch>
        </p:blipFill>
        <p:spPr>
          <a:xfrm>
            <a:off x="1194288" y="1128650"/>
            <a:ext cx="6755423" cy="3600000"/>
          </a:xfrm>
          <a:prstGeom prst="rect">
            <a:avLst/>
          </a:prstGeom>
          <a:ln>
            <a:solidFill>
              <a:schemeClr val="bg1"/>
            </a:solidFill>
          </a:ln>
        </p:spPr>
      </p:pic>
    </p:spTree>
    <p:extLst>
      <p:ext uri="{BB962C8B-B14F-4D97-AF65-F5344CB8AC3E}">
        <p14:creationId xmlns:p14="http://schemas.microsoft.com/office/powerpoint/2010/main" val="26930986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9"/>
          <p:cNvSpPr txBox="1">
            <a:spLocks noGrp="1"/>
          </p:cNvSpPr>
          <p:nvPr>
            <p:ph type="ctrTitle" idx="4"/>
          </p:nvPr>
        </p:nvSpPr>
        <p:spPr>
          <a:xfrm>
            <a:off x="400350" y="414850"/>
            <a:ext cx="364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t>Viewing Reservation</a:t>
            </a:r>
            <a:endParaRPr sz="2400" dirty="0"/>
          </a:p>
        </p:txBody>
      </p:sp>
      <p:cxnSp>
        <p:nvCxnSpPr>
          <p:cNvPr id="456" name="Google Shape;456;p29"/>
          <p:cNvCxnSpPr/>
          <p:nvPr/>
        </p:nvCxnSpPr>
        <p:spPr>
          <a:xfrm>
            <a:off x="499500" y="1034750"/>
            <a:ext cx="2733600" cy="0"/>
          </a:xfrm>
          <a:prstGeom prst="straightConnector1">
            <a:avLst/>
          </a:prstGeom>
          <a:noFill/>
          <a:ln w="9525" cap="flat" cmpd="sng">
            <a:solidFill>
              <a:schemeClr val="accent1"/>
            </a:solidFill>
            <a:prstDash val="solid"/>
            <a:round/>
            <a:headEnd type="none" w="med" len="med"/>
            <a:tailEnd type="none" w="med" len="med"/>
          </a:ln>
        </p:spPr>
      </p:cxnSp>
      <p:pic>
        <p:nvPicPr>
          <p:cNvPr id="5" name="Picture 4">
            <a:extLst>
              <a:ext uri="{FF2B5EF4-FFF2-40B4-BE49-F238E27FC236}">
                <a16:creationId xmlns:a16="http://schemas.microsoft.com/office/drawing/2014/main" id="{B582FD24-3E76-478E-8273-D55AEDA21D56}"/>
              </a:ext>
            </a:extLst>
          </p:cNvPr>
          <p:cNvPicPr>
            <a:picLocks noChangeAspect="1"/>
          </p:cNvPicPr>
          <p:nvPr/>
        </p:nvPicPr>
        <p:blipFill>
          <a:blip r:embed="rId3"/>
          <a:stretch>
            <a:fillRect/>
          </a:stretch>
        </p:blipFill>
        <p:spPr>
          <a:xfrm>
            <a:off x="1180891" y="1193482"/>
            <a:ext cx="6782217" cy="3600000"/>
          </a:xfrm>
          <a:prstGeom prst="rect">
            <a:avLst/>
          </a:prstGeom>
          <a:ln>
            <a:solidFill>
              <a:schemeClr val="bg1"/>
            </a:solidFill>
          </a:ln>
        </p:spPr>
      </p:pic>
    </p:spTree>
    <p:extLst>
      <p:ext uri="{BB962C8B-B14F-4D97-AF65-F5344CB8AC3E}">
        <p14:creationId xmlns:p14="http://schemas.microsoft.com/office/powerpoint/2010/main" val="11557511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9"/>
          <p:cNvSpPr txBox="1">
            <a:spLocks noGrp="1"/>
          </p:cNvSpPr>
          <p:nvPr>
            <p:ph type="ctrTitle" idx="4"/>
          </p:nvPr>
        </p:nvSpPr>
        <p:spPr>
          <a:xfrm>
            <a:off x="400350" y="414850"/>
            <a:ext cx="364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t>Viewing Reservation</a:t>
            </a:r>
            <a:endParaRPr sz="2400" dirty="0"/>
          </a:p>
        </p:txBody>
      </p:sp>
      <p:cxnSp>
        <p:nvCxnSpPr>
          <p:cNvPr id="456" name="Google Shape;456;p29"/>
          <p:cNvCxnSpPr/>
          <p:nvPr/>
        </p:nvCxnSpPr>
        <p:spPr>
          <a:xfrm>
            <a:off x="499500" y="1034750"/>
            <a:ext cx="2733600" cy="0"/>
          </a:xfrm>
          <a:prstGeom prst="straightConnector1">
            <a:avLst/>
          </a:prstGeom>
          <a:noFill/>
          <a:ln w="9525" cap="flat" cmpd="sng">
            <a:solidFill>
              <a:schemeClr val="accent1"/>
            </a:solidFill>
            <a:prstDash val="solid"/>
            <a:round/>
            <a:headEnd type="none" w="med" len="med"/>
            <a:tailEnd type="none" w="med" len="med"/>
          </a:ln>
        </p:spPr>
      </p:cxnSp>
      <p:pic>
        <p:nvPicPr>
          <p:cNvPr id="5" name="Picture 4">
            <a:extLst>
              <a:ext uri="{FF2B5EF4-FFF2-40B4-BE49-F238E27FC236}">
                <a16:creationId xmlns:a16="http://schemas.microsoft.com/office/drawing/2014/main" id="{BFB95DED-63F2-4D38-8820-C65A7DE16EEC}"/>
              </a:ext>
            </a:extLst>
          </p:cNvPr>
          <p:cNvPicPr>
            <a:picLocks noChangeAspect="1"/>
          </p:cNvPicPr>
          <p:nvPr/>
        </p:nvPicPr>
        <p:blipFill>
          <a:blip r:embed="rId3"/>
          <a:stretch>
            <a:fillRect/>
          </a:stretch>
        </p:blipFill>
        <p:spPr>
          <a:xfrm>
            <a:off x="1197093" y="1179036"/>
            <a:ext cx="6749813" cy="3600000"/>
          </a:xfrm>
          <a:prstGeom prst="rect">
            <a:avLst/>
          </a:prstGeom>
          <a:ln>
            <a:solidFill>
              <a:schemeClr val="bg1"/>
            </a:solidFill>
          </a:ln>
        </p:spPr>
      </p:pic>
    </p:spTree>
    <p:extLst>
      <p:ext uri="{BB962C8B-B14F-4D97-AF65-F5344CB8AC3E}">
        <p14:creationId xmlns:p14="http://schemas.microsoft.com/office/powerpoint/2010/main" val="4153424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9"/>
          <p:cNvSpPr txBox="1">
            <a:spLocks noGrp="1"/>
          </p:cNvSpPr>
          <p:nvPr>
            <p:ph type="ctrTitle" idx="4"/>
          </p:nvPr>
        </p:nvSpPr>
        <p:spPr>
          <a:xfrm>
            <a:off x="400350" y="414850"/>
            <a:ext cx="364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t>Updating Reservation</a:t>
            </a:r>
            <a:endParaRPr sz="2400" dirty="0"/>
          </a:p>
        </p:txBody>
      </p:sp>
      <p:cxnSp>
        <p:nvCxnSpPr>
          <p:cNvPr id="456" name="Google Shape;456;p29"/>
          <p:cNvCxnSpPr/>
          <p:nvPr/>
        </p:nvCxnSpPr>
        <p:spPr>
          <a:xfrm>
            <a:off x="499500" y="1034750"/>
            <a:ext cx="2733600" cy="0"/>
          </a:xfrm>
          <a:prstGeom prst="straightConnector1">
            <a:avLst/>
          </a:prstGeom>
          <a:noFill/>
          <a:ln w="9525" cap="flat" cmpd="sng">
            <a:solidFill>
              <a:schemeClr val="accent1"/>
            </a:solidFill>
            <a:prstDash val="solid"/>
            <a:round/>
            <a:headEnd type="none" w="med" len="med"/>
            <a:tailEnd type="none" w="med" len="med"/>
          </a:ln>
        </p:spPr>
      </p:cxnSp>
      <p:pic>
        <p:nvPicPr>
          <p:cNvPr id="5" name="Picture 4">
            <a:extLst>
              <a:ext uri="{FF2B5EF4-FFF2-40B4-BE49-F238E27FC236}">
                <a16:creationId xmlns:a16="http://schemas.microsoft.com/office/drawing/2014/main" id="{19A05F67-0DFC-4937-9D0F-7A4E6B963A3B}"/>
              </a:ext>
            </a:extLst>
          </p:cNvPr>
          <p:cNvPicPr>
            <a:picLocks noChangeAspect="1"/>
          </p:cNvPicPr>
          <p:nvPr/>
        </p:nvPicPr>
        <p:blipFill>
          <a:blip r:embed="rId3"/>
          <a:stretch>
            <a:fillRect/>
          </a:stretch>
        </p:blipFill>
        <p:spPr>
          <a:xfrm>
            <a:off x="1190772" y="1181892"/>
            <a:ext cx="6762456" cy="3600000"/>
          </a:xfrm>
          <a:prstGeom prst="rect">
            <a:avLst/>
          </a:prstGeom>
          <a:ln>
            <a:solidFill>
              <a:schemeClr val="bg1"/>
            </a:solidFill>
          </a:ln>
        </p:spPr>
      </p:pic>
    </p:spTree>
    <p:extLst>
      <p:ext uri="{BB962C8B-B14F-4D97-AF65-F5344CB8AC3E}">
        <p14:creationId xmlns:p14="http://schemas.microsoft.com/office/powerpoint/2010/main" val="1352847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9"/>
          <p:cNvSpPr txBox="1">
            <a:spLocks noGrp="1"/>
          </p:cNvSpPr>
          <p:nvPr>
            <p:ph type="ctrTitle" idx="4"/>
          </p:nvPr>
        </p:nvSpPr>
        <p:spPr>
          <a:xfrm>
            <a:off x="400350" y="414850"/>
            <a:ext cx="364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2400" dirty="0"/>
              <a:t>Deleting Reservation</a:t>
            </a:r>
            <a:endParaRPr sz="2400" dirty="0"/>
          </a:p>
        </p:txBody>
      </p:sp>
      <p:cxnSp>
        <p:nvCxnSpPr>
          <p:cNvPr id="456" name="Google Shape;456;p29"/>
          <p:cNvCxnSpPr/>
          <p:nvPr/>
        </p:nvCxnSpPr>
        <p:spPr>
          <a:xfrm>
            <a:off x="499500" y="1034750"/>
            <a:ext cx="2733600" cy="0"/>
          </a:xfrm>
          <a:prstGeom prst="straightConnector1">
            <a:avLst/>
          </a:prstGeom>
          <a:noFill/>
          <a:ln w="9525" cap="flat" cmpd="sng">
            <a:solidFill>
              <a:schemeClr val="accent1"/>
            </a:solidFill>
            <a:prstDash val="solid"/>
            <a:round/>
            <a:headEnd type="none" w="med" len="med"/>
            <a:tailEnd type="none" w="med" len="med"/>
          </a:ln>
        </p:spPr>
      </p:cxnSp>
      <p:pic>
        <p:nvPicPr>
          <p:cNvPr id="5" name="Picture 4">
            <a:extLst>
              <a:ext uri="{FF2B5EF4-FFF2-40B4-BE49-F238E27FC236}">
                <a16:creationId xmlns:a16="http://schemas.microsoft.com/office/drawing/2014/main" id="{AE3BF2F0-B965-4001-A07B-17FC558538B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87250" y="1183482"/>
            <a:ext cx="6769500" cy="3600000"/>
          </a:xfrm>
          <a:prstGeom prst="rect">
            <a:avLst/>
          </a:prstGeom>
          <a:ln>
            <a:solidFill>
              <a:schemeClr val="bg1"/>
            </a:solidFill>
          </a:ln>
        </p:spPr>
      </p:pic>
    </p:spTree>
    <p:extLst>
      <p:ext uri="{BB962C8B-B14F-4D97-AF65-F5344CB8AC3E}">
        <p14:creationId xmlns:p14="http://schemas.microsoft.com/office/powerpoint/2010/main" val="29304882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9"/>
          <p:cNvSpPr txBox="1">
            <a:spLocks noGrp="1"/>
          </p:cNvSpPr>
          <p:nvPr>
            <p:ph type="ctrTitle" idx="4"/>
          </p:nvPr>
        </p:nvSpPr>
        <p:spPr>
          <a:xfrm>
            <a:off x="400350" y="414850"/>
            <a:ext cx="364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t>Feedback</a:t>
            </a:r>
            <a:endParaRPr sz="2400" dirty="0"/>
          </a:p>
        </p:txBody>
      </p:sp>
      <p:cxnSp>
        <p:nvCxnSpPr>
          <p:cNvPr id="456" name="Google Shape;456;p29"/>
          <p:cNvCxnSpPr/>
          <p:nvPr/>
        </p:nvCxnSpPr>
        <p:spPr>
          <a:xfrm>
            <a:off x="499500" y="1034750"/>
            <a:ext cx="2733600" cy="0"/>
          </a:xfrm>
          <a:prstGeom prst="straightConnector1">
            <a:avLst/>
          </a:prstGeom>
          <a:noFill/>
          <a:ln w="9525" cap="flat" cmpd="sng">
            <a:solidFill>
              <a:schemeClr val="accent1"/>
            </a:solidFill>
            <a:prstDash val="solid"/>
            <a:round/>
            <a:headEnd type="none" w="med" len="med"/>
            <a:tailEnd type="none" w="med" len="med"/>
          </a:ln>
        </p:spPr>
      </p:cxnSp>
      <p:pic>
        <p:nvPicPr>
          <p:cNvPr id="5" name="Picture 4">
            <a:extLst>
              <a:ext uri="{FF2B5EF4-FFF2-40B4-BE49-F238E27FC236}">
                <a16:creationId xmlns:a16="http://schemas.microsoft.com/office/drawing/2014/main" id="{04982688-6A26-4383-981C-C21BA792DBE2}"/>
              </a:ext>
            </a:extLst>
          </p:cNvPr>
          <p:cNvPicPr>
            <a:picLocks noChangeAspect="1"/>
          </p:cNvPicPr>
          <p:nvPr/>
        </p:nvPicPr>
        <p:blipFill>
          <a:blip r:embed="rId3"/>
          <a:stretch>
            <a:fillRect/>
          </a:stretch>
        </p:blipFill>
        <p:spPr>
          <a:xfrm>
            <a:off x="1203391" y="1211897"/>
            <a:ext cx="6737217" cy="3600000"/>
          </a:xfrm>
          <a:prstGeom prst="rect">
            <a:avLst/>
          </a:prstGeom>
          <a:ln>
            <a:solidFill>
              <a:schemeClr val="bg1"/>
            </a:solidFill>
          </a:ln>
        </p:spPr>
      </p:pic>
    </p:spTree>
    <p:extLst>
      <p:ext uri="{BB962C8B-B14F-4D97-AF65-F5344CB8AC3E}">
        <p14:creationId xmlns:p14="http://schemas.microsoft.com/office/powerpoint/2010/main" val="3656274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460"/>
        <p:cNvGrpSpPr/>
        <p:nvPr/>
      </p:nvGrpSpPr>
      <p:grpSpPr>
        <a:xfrm>
          <a:off x="0" y="0"/>
          <a:ext cx="0" cy="0"/>
          <a:chOff x="0" y="0"/>
          <a:chExt cx="0" cy="0"/>
        </a:xfrm>
      </p:grpSpPr>
      <p:sp>
        <p:nvSpPr>
          <p:cNvPr id="461" name="Google Shape;461;p30"/>
          <p:cNvSpPr txBox="1">
            <a:spLocks noGrp="1"/>
          </p:cNvSpPr>
          <p:nvPr>
            <p:ph type="ctrTitle"/>
          </p:nvPr>
        </p:nvSpPr>
        <p:spPr>
          <a:xfrm>
            <a:off x="3975275" y="1962825"/>
            <a:ext cx="5271964" cy="175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4600" dirty="0"/>
              <a:t>THANK YOU!</a:t>
            </a:r>
            <a:endParaRPr sz="4600" dirty="0"/>
          </a:p>
        </p:txBody>
      </p:sp>
      <p:grpSp>
        <p:nvGrpSpPr>
          <p:cNvPr id="462" name="Google Shape;462;p30"/>
          <p:cNvGrpSpPr/>
          <p:nvPr/>
        </p:nvGrpSpPr>
        <p:grpSpPr>
          <a:xfrm flipH="1">
            <a:off x="-4531426" y="-117297"/>
            <a:ext cx="7324051" cy="5378088"/>
            <a:chOff x="238125" y="262775"/>
            <a:chExt cx="7092825" cy="5151425"/>
          </a:xfrm>
        </p:grpSpPr>
        <p:sp>
          <p:nvSpPr>
            <p:cNvPr id="463" name="Google Shape;463;p3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 name="Google Shape;598;p30"/>
          <p:cNvSpPr txBox="1"/>
          <p:nvPr/>
        </p:nvSpPr>
        <p:spPr>
          <a:xfrm>
            <a:off x="1363075" y="736425"/>
            <a:ext cx="7794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sz="1700">
                <a:solidFill>
                  <a:schemeClr val="accent2"/>
                </a:solidFill>
                <a:latin typeface="Roboto Black"/>
                <a:ea typeface="Roboto Black"/>
                <a:cs typeface="Roboto Black"/>
                <a:sym typeface="Roboto Black"/>
              </a:rPr>
              <a:t>JAVA</a:t>
            </a:r>
            <a:endParaRPr sz="1500">
              <a:solidFill>
                <a:schemeClr val="accent2"/>
              </a:solidFill>
              <a:latin typeface="Roboto Black"/>
              <a:ea typeface="Roboto Black"/>
              <a:cs typeface="Roboto Black"/>
              <a:sym typeface="Roboto Black"/>
            </a:endParaRPr>
          </a:p>
        </p:txBody>
      </p:sp>
      <p:pic>
        <p:nvPicPr>
          <p:cNvPr id="3" name="Picture 2">
            <a:extLst>
              <a:ext uri="{FF2B5EF4-FFF2-40B4-BE49-F238E27FC236}">
                <a16:creationId xmlns:a16="http://schemas.microsoft.com/office/drawing/2014/main" id="{C2591007-A0C9-462B-BCCA-8D5C76A028F9}"/>
              </a:ext>
            </a:extLst>
          </p:cNvPr>
          <p:cNvPicPr>
            <a:picLocks noChangeAspect="1"/>
          </p:cNvPicPr>
          <p:nvPr/>
        </p:nvPicPr>
        <p:blipFill>
          <a:blip r:embed="rId3"/>
          <a:stretch>
            <a:fillRect/>
          </a:stretch>
        </p:blipFill>
        <p:spPr>
          <a:xfrm>
            <a:off x="5061351" y="897341"/>
            <a:ext cx="3118961" cy="1949351"/>
          </a:xfrm>
          <a:prstGeom prst="rect">
            <a:avLst/>
          </a:prstGeom>
          <a:ln>
            <a:noFill/>
          </a:ln>
          <a:effectLst>
            <a:softEdge rad="112500"/>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TABLE OF CONTENTS</a:t>
            </a:r>
            <a:endParaRPr/>
          </a:p>
        </p:txBody>
      </p:sp>
      <p:sp>
        <p:nvSpPr>
          <p:cNvPr id="217" name="Google Shape;217;p2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Problems of conventional system over our new system points</a:t>
            </a:r>
            <a:endParaRPr>
              <a:solidFill>
                <a:schemeClr val="accent1"/>
              </a:solidFill>
            </a:endParaRPr>
          </a:p>
        </p:txBody>
      </p:sp>
      <p:sp>
        <p:nvSpPr>
          <p:cNvPr id="218" name="Google Shape;218;p23"/>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sp>
        <p:nvSpPr>
          <p:cNvPr id="219" name="Google Shape;219;p2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Some Screen Sneak Peak  of our system</a:t>
            </a:r>
            <a:endParaRPr>
              <a:solidFill>
                <a:schemeClr val="accent1"/>
              </a:solidFill>
            </a:endParaRPr>
          </a:p>
        </p:txBody>
      </p:sp>
      <p:sp>
        <p:nvSpPr>
          <p:cNvPr id="220" name="Google Shape;220;p23"/>
          <p:cNvSpPr txBox="1">
            <a:spLocks noGrp="1"/>
          </p:cNvSpPr>
          <p:nvPr>
            <p:ph type="title" idx="4"/>
          </p:nvPr>
        </p:nvSpPr>
        <p:spPr>
          <a:xfrm>
            <a:off x="5167125" y="27979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a:solidFill>
                <a:schemeClr val="accent1"/>
              </a:solidFill>
            </a:endParaRPr>
          </a:p>
        </p:txBody>
      </p:sp>
      <p:sp>
        <p:nvSpPr>
          <p:cNvPr id="221" name="Google Shape;221;p2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chemeClr val="accent1"/>
                </a:solidFill>
              </a:rPr>
              <a:t>Introduction of our Advanced Java Programming Project Work</a:t>
            </a:r>
            <a:endParaRPr>
              <a:solidFill>
                <a:schemeClr val="accent1"/>
              </a:solidFill>
            </a:endParaRPr>
          </a:p>
        </p:txBody>
      </p:sp>
      <p:sp>
        <p:nvSpPr>
          <p:cNvPr id="222" name="Google Shape;222;p23"/>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223" name="Google Shape;223;p2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Introduction to Our Project Team Members</a:t>
            </a:r>
            <a:endParaRPr>
              <a:solidFill>
                <a:schemeClr val="accent1"/>
              </a:solidFill>
            </a:endParaRPr>
          </a:p>
        </p:txBody>
      </p:sp>
      <p:sp>
        <p:nvSpPr>
          <p:cNvPr id="224" name="Google Shape;224;p23"/>
          <p:cNvSpPr txBox="1">
            <a:spLocks noGrp="1"/>
          </p:cNvSpPr>
          <p:nvPr>
            <p:ph type="title" idx="13"/>
          </p:nvPr>
        </p:nvSpPr>
        <p:spPr>
          <a:xfrm>
            <a:off x="2827575" y="2797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02</a:t>
            </a:r>
            <a:endParaRPr>
              <a:solidFill>
                <a:schemeClr val="accent1"/>
              </a:solidFill>
            </a:endParaRPr>
          </a:p>
        </p:txBody>
      </p:sp>
      <p:sp>
        <p:nvSpPr>
          <p:cNvPr id="225" name="Google Shape;225;p2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Software and Hardware Specifications</a:t>
            </a:r>
            <a:endParaRPr>
              <a:solidFill>
                <a:schemeClr val="accent1"/>
              </a:solidFill>
            </a:endParaRPr>
          </a:p>
        </p:txBody>
      </p:sp>
      <p:sp>
        <p:nvSpPr>
          <p:cNvPr id="226" name="Google Shape;226;p23"/>
          <p:cNvSpPr txBox="1">
            <a:spLocks noGrp="1"/>
          </p:cNvSpPr>
          <p:nvPr>
            <p:ph type="title" idx="15"/>
          </p:nvPr>
        </p:nvSpPr>
        <p:spPr>
          <a:xfrm>
            <a:off x="2827575" y="36947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227" name="Google Shape;227;p2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Introduction</a:t>
            </a:r>
            <a:endParaRPr/>
          </a:p>
        </p:txBody>
      </p:sp>
      <p:sp>
        <p:nvSpPr>
          <p:cNvPr id="228" name="Google Shape;228;p2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a:t>Our Team</a:t>
            </a:r>
            <a:endParaRPr/>
          </a:p>
        </p:txBody>
      </p:sp>
      <p:sp>
        <p:nvSpPr>
          <p:cNvPr id="229" name="Google Shape;229;p2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a:t>Technical Specifications</a:t>
            </a:r>
            <a:endParaRPr/>
          </a:p>
        </p:txBody>
      </p:sp>
      <p:sp>
        <p:nvSpPr>
          <p:cNvPr id="230" name="Google Shape;230;p2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Now vs Future</a:t>
            </a:r>
            <a:endParaRPr/>
          </a:p>
        </p:txBody>
      </p:sp>
      <p:sp>
        <p:nvSpPr>
          <p:cNvPr id="231" name="Google Shape;231;p2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Screen Shots</a:t>
            </a:r>
            <a:endParaRPr/>
          </a:p>
        </p:txBody>
      </p:sp>
      <p:sp>
        <p:nvSpPr>
          <p:cNvPr id="232" name="Google Shape;232;p23"/>
          <p:cNvSpPr/>
          <p:nvPr/>
        </p:nvSpPr>
        <p:spPr>
          <a:xfrm>
            <a:off x="5111494" y="2955725"/>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23"/>
          <p:cNvGrpSpPr/>
          <p:nvPr/>
        </p:nvGrpSpPr>
        <p:grpSpPr>
          <a:xfrm>
            <a:off x="3595832" y="2955727"/>
            <a:ext cx="432964" cy="431586"/>
            <a:chOff x="5812000" y="2553488"/>
            <a:chExt cx="769850" cy="767400"/>
          </a:xfrm>
        </p:grpSpPr>
        <p:sp>
          <p:nvSpPr>
            <p:cNvPr id="234" name="Google Shape;234;p23"/>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3"/>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3"/>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3"/>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 name="Google Shape;240;p23"/>
          <p:cNvSpPr/>
          <p:nvPr/>
        </p:nvSpPr>
        <p:spPr>
          <a:xfrm>
            <a:off x="5109480" y="1931954"/>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 name="Google Shape;241;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grpSp>
        <p:nvGrpSpPr>
          <p:cNvPr id="242" name="Google Shape;242;p23"/>
          <p:cNvGrpSpPr/>
          <p:nvPr/>
        </p:nvGrpSpPr>
        <p:grpSpPr>
          <a:xfrm>
            <a:off x="3626864" y="2105786"/>
            <a:ext cx="370879" cy="337755"/>
            <a:chOff x="-40378075" y="3267450"/>
            <a:chExt cx="317425" cy="289075"/>
          </a:xfrm>
        </p:grpSpPr>
        <p:sp>
          <p:nvSpPr>
            <p:cNvPr id="243" name="Google Shape;243;p2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highlight>
                  <a:schemeClr val="accent1"/>
                </a:highlight>
              </a:endParaRPr>
            </a:p>
          </p:txBody>
        </p:sp>
        <p:sp>
          <p:nvSpPr>
            <p:cNvPr id="244" name="Google Shape;244;p2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highlight>
                  <a:schemeClr val="accent1"/>
                </a:highlight>
              </a:endParaRPr>
            </a:p>
          </p:txBody>
        </p:sp>
        <p:sp>
          <p:nvSpPr>
            <p:cNvPr id="245" name="Google Shape;245;p2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highlight>
                  <a:schemeClr val="accent1"/>
                </a:highlight>
              </a:endParaRPr>
            </a:p>
          </p:txBody>
        </p:sp>
        <p:sp>
          <p:nvSpPr>
            <p:cNvPr id="246" name="Google Shape;246;p2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highlight>
                  <a:schemeClr val="accent1"/>
                </a:highlight>
              </a:endParaRPr>
            </a:p>
          </p:txBody>
        </p:sp>
      </p:grpSp>
      <p:grpSp>
        <p:nvGrpSpPr>
          <p:cNvPr id="247" name="Google Shape;247;p23"/>
          <p:cNvGrpSpPr/>
          <p:nvPr/>
        </p:nvGrpSpPr>
        <p:grpSpPr>
          <a:xfrm>
            <a:off x="3642686" y="3835189"/>
            <a:ext cx="339253" cy="339253"/>
            <a:chOff x="1492675" y="2027925"/>
            <a:chExt cx="481825" cy="481825"/>
          </a:xfrm>
        </p:grpSpPr>
        <p:sp>
          <p:nvSpPr>
            <p:cNvPr id="248" name="Google Shape;248;p2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9" name="Google Shape;249;p2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0" name="Google Shape;250;p2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1" name="Google Shape;251;p2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2" name="Google Shape;252;p2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5"/>
          <p:cNvSpPr txBox="1">
            <a:spLocks noGrp="1"/>
          </p:cNvSpPr>
          <p:nvPr>
            <p:ph type="ctrTitle"/>
          </p:nvPr>
        </p:nvSpPr>
        <p:spPr>
          <a:xfrm>
            <a:off x="394550" y="42615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Introduction</a:t>
            </a:r>
            <a:endParaRPr dirty="0"/>
          </a:p>
        </p:txBody>
      </p:sp>
      <p:sp>
        <p:nvSpPr>
          <p:cNvPr id="277" name="Google Shape;277;p25"/>
          <p:cNvSpPr txBox="1">
            <a:spLocks noGrp="1"/>
          </p:cNvSpPr>
          <p:nvPr>
            <p:ph type="subTitle" idx="1"/>
          </p:nvPr>
        </p:nvSpPr>
        <p:spPr>
          <a:xfrm>
            <a:off x="394550" y="1355950"/>
            <a:ext cx="8366400" cy="3572700"/>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Font typeface="Wingdings" panose="05000000000000000000" pitchFamily="2" charset="2"/>
              <a:buChar char="v"/>
            </a:pPr>
            <a:r>
              <a:rPr lang="es" sz="1200" dirty="0">
                <a:latin typeface="Roboto"/>
                <a:ea typeface="Roboto"/>
                <a:cs typeface="Roboto"/>
                <a:sym typeface="Roboto"/>
              </a:rPr>
              <a:t>Airline Reservation System basically an interaction between Admin and Client easily through web. This project describes how to creates Interaction between clients to manage the reservation. This project contain only one categories namely ADMIN, through which client can easily interact with admin . </a:t>
            </a:r>
            <a:endParaRPr sz="1200" dirty="0">
              <a:latin typeface="Roboto"/>
              <a:ea typeface="Roboto"/>
              <a:cs typeface="Roboto"/>
              <a:sym typeface="Roboto"/>
            </a:endParaRPr>
          </a:p>
          <a:p>
            <a:pPr marL="0" lvl="0" indent="0" algn="l" rtl="0">
              <a:spcBef>
                <a:spcPts val="0"/>
              </a:spcBef>
              <a:spcAft>
                <a:spcPts val="0"/>
              </a:spcAft>
              <a:buNone/>
            </a:pPr>
            <a:endParaRPr sz="1200" dirty="0">
              <a:latin typeface="Roboto"/>
              <a:ea typeface="Roboto"/>
              <a:cs typeface="Roboto"/>
              <a:sym typeface="Roboto"/>
            </a:endParaRPr>
          </a:p>
          <a:p>
            <a:pPr marL="457200" lvl="0" indent="-317500" algn="l" rtl="0">
              <a:spcBef>
                <a:spcPts val="0"/>
              </a:spcBef>
              <a:spcAft>
                <a:spcPts val="0"/>
              </a:spcAft>
              <a:buSzPts val="1400"/>
              <a:buFont typeface="Roboto"/>
              <a:buChar char="●"/>
            </a:pPr>
            <a:r>
              <a:rPr lang="es" sz="1400" b="1" dirty="0">
                <a:latin typeface="Roboto"/>
                <a:ea typeface="Roboto"/>
                <a:cs typeface="Roboto"/>
                <a:sym typeface="Roboto"/>
              </a:rPr>
              <a:t>Business Impact</a:t>
            </a:r>
            <a:endParaRPr sz="1400" b="1" dirty="0">
              <a:latin typeface="Roboto"/>
              <a:ea typeface="Roboto"/>
              <a:cs typeface="Roboto"/>
              <a:sym typeface="Roboto"/>
            </a:endParaRPr>
          </a:p>
          <a:p>
            <a:pPr marL="0" lvl="0" indent="0" algn="l" rtl="0">
              <a:spcBef>
                <a:spcPts val="0"/>
              </a:spcBef>
              <a:spcAft>
                <a:spcPts val="0"/>
              </a:spcAft>
              <a:buNone/>
            </a:pPr>
            <a:endParaRPr sz="1400" b="1" dirty="0">
              <a:latin typeface="Roboto"/>
              <a:ea typeface="Roboto"/>
              <a:cs typeface="Roboto"/>
              <a:sym typeface="Roboto"/>
            </a:endParaRPr>
          </a:p>
          <a:p>
            <a:pPr marL="171450" lvl="0" indent="-171450" algn="just" rtl="0">
              <a:spcBef>
                <a:spcPts val="0"/>
              </a:spcBef>
              <a:spcAft>
                <a:spcPts val="0"/>
              </a:spcAft>
              <a:buFont typeface="Wingdings" panose="05000000000000000000" pitchFamily="2" charset="2"/>
              <a:buChar char="v"/>
            </a:pPr>
            <a:r>
              <a:rPr lang="es" sz="1200" dirty="0">
                <a:latin typeface="Roboto"/>
                <a:ea typeface="Roboto"/>
                <a:cs typeface="Roboto"/>
                <a:sym typeface="Roboto"/>
              </a:rPr>
              <a:t>This project can be very easily used in the process of various purposes in reservation of ticket of various airline. User can select between source and destination. User can view the status of airline, view the seat of airline</a:t>
            </a:r>
            <a:r>
              <a:rPr lang="es" sz="1200">
                <a:latin typeface="Roboto"/>
                <a:ea typeface="Roboto"/>
                <a:cs typeface="Roboto"/>
                <a:sym typeface="Roboto"/>
              </a:rPr>
              <a:t>. Admin </a:t>
            </a:r>
            <a:r>
              <a:rPr lang="es" sz="1200" dirty="0">
                <a:latin typeface="Roboto"/>
                <a:ea typeface="Roboto"/>
                <a:cs typeface="Roboto"/>
                <a:sym typeface="Roboto"/>
              </a:rPr>
              <a:t>can also view user list. The definition of our problem lies in manual system and a fully automated system. </a:t>
            </a:r>
            <a:endParaRPr sz="1200" dirty="0">
              <a:latin typeface="Roboto"/>
              <a:ea typeface="Roboto"/>
              <a:cs typeface="Roboto"/>
              <a:sym typeface="Roboto"/>
            </a:endParaRPr>
          </a:p>
          <a:p>
            <a:pPr marL="0" lvl="0" indent="0" algn="l" rtl="0">
              <a:spcBef>
                <a:spcPts val="0"/>
              </a:spcBef>
              <a:spcAft>
                <a:spcPts val="0"/>
              </a:spcAft>
              <a:buNone/>
            </a:pPr>
            <a:endParaRPr sz="1200" dirty="0">
              <a:solidFill>
                <a:schemeClr val="lt1"/>
              </a:solidFill>
              <a:latin typeface="Roboto"/>
              <a:ea typeface="Roboto"/>
              <a:cs typeface="Roboto"/>
              <a:sym typeface="Roboto"/>
            </a:endParaRPr>
          </a:p>
          <a:p>
            <a:pPr marL="457200" lvl="0" indent="-317500" algn="l" rtl="0">
              <a:spcBef>
                <a:spcPts val="0"/>
              </a:spcBef>
              <a:spcAft>
                <a:spcPts val="0"/>
              </a:spcAft>
              <a:buSzPts val="1400"/>
              <a:buFont typeface="Roboto"/>
              <a:buChar char="●"/>
            </a:pPr>
            <a:r>
              <a:rPr lang="es" sz="1400" b="1" dirty="0">
                <a:latin typeface="Roboto"/>
                <a:ea typeface="Roboto"/>
                <a:cs typeface="Roboto"/>
                <a:sym typeface="Roboto"/>
              </a:rPr>
              <a:t>Manual System</a:t>
            </a:r>
            <a:endParaRPr sz="1400" b="1" dirty="0">
              <a:latin typeface="Roboto"/>
              <a:ea typeface="Roboto"/>
              <a:cs typeface="Roboto"/>
              <a:sym typeface="Roboto"/>
            </a:endParaRPr>
          </a:p>
          <a:p>
            <a:pPr marL="0" lvl="0" indent="0" algn="l" rtl="0">
              <a:spcBef>
                <a:spcPts val="0"/>
              </a:spcBef>
              <a:spcAft>
                <a:spcPts val="0"/>
              </a:spcAft>
              <a:buNone/>
            </a:pPr>
            <a:endParaRPr sz="1400" b="1" dirty="0">
              <a:latin typeface="Roboto"/>
              <a:ea typeface="Roboto"/>
              <a:cs typeface="Roboto"/>
              <a:sym typeface="Roboto"/>
            </a:endParaRPr>
          </a:p>
          <a:p>
            <a:pPr marL="171450" lvl="0" indent="-171450" algn="l" rtl="0">
              <a:spcBef>
                <a:spcPts val="0"/>
              </a:spcBef>
              <a:spcAft>
                <a:spcPts val="0"/>
              </a:spcAft>
              <a:buFont typeface="Wingdings" panose="05000000000000000000" pitchFamily="2" charset="2"/>
              <a:buChar char="v"/>
            </a:pPr>
            <a:r>
              <a:rPr lang="es" sz="1200" dirty="0">
                <a:latin typeface="Roboto"/>
                <a:ea typeface="Roboto"/>
                <a:cs typeface="Roboto"/>
                <a:sym typeface="Roboto"/>
              </a:rPr>
              <a:t>The system is very time consuming and lazy. This system is more prone to errors and sometimes the approach to various problems is unstructured. </a:t>
            </a:r>
            <a:endParaRPr sz="1400" b="1" dirty="0">
              <a:latin typeface="Roboto"/>
              <a:ea typeface="Roboto"/>
              <a:cs typeface="Roboto"/>
              <a:sym typeface="Roboto"/>
            </a:endParaRPr>
          </a:p>
          <a:p>
            <a:pPr marL="0" lvl="0" indent="0" algn="l" rtl="0">
              <a:spcBef>
                <a:spcPts val="0"/>
              </a:spcBef>
              <a:spcAft>
                <a:spcPts val="0"/>
              </a:spcAft>
              <a:buNone/>
            </a:pPr>
            <a:endParaRPr sz="1400" b="1" dirty="0">
              <a:latin typeface="Roboto"/>
              <a:ea typeface="Roboto"/>
              <a:cs typeface="Roboto"/>
              <a:sym typeface="Roboto"/>
            </a:endParaRPr>
          </a:p>
          <a:p>
            <a:pPr marL="0" lvl="0" indent="0" algn="l" rtl="0">
              <a:spcBef>
                <a:spcPts val="0"/>
              </a:spcBef>
              <a:spcAft>
                <a:spcPts val="0"/>
              </a:spcAft>
              <a:buNone/>
            </a:pPr>
            <a:endParaRPr sz="1200" dirty="0">
              <a:latin typeface="Roboto"/>
              <a:ea typeface="Roboto"/>
              <a:cs typeface="Roboto"/>
              <a:sym typeface="Roboto"/>
            </a:endParaRPr>
          </a:p>
          <a:p>
            <a:pPr marL="0" lvl="0" indent="0" algn="l" rtl="0">
              <a:spcBef>
                <a:spcPts val="0"/>
              </a:spcBef>
              <a:spcAft>
                <a:spcPts val="0"/>
              </a:spcAft>
              <a:buNone/>
            </a:pPr>
            <a:endParaRPr sz="1200" dirty="0">
              <a:latin typeface="Roboto"/>
              <a:ea typeface="Roboto"/>
              <a:cs typeface="Roboto"/>
              <a:sym typeface="Roboto"/>
            </a:endParaRPr>
          </a:p>
          <a:p>
            <a:pPr marL="0" lvl="0" indent="0" algn="l" rtl="0">
              <a:spcBef>
                <a:spcPts val="0"/>
              </a:spcBef>
              <a:spcAft>
                <a:spcPts val="0"/>
              </a:spcAft>
              <a:buNone/>
            </a:pPr>
            <a:endParaRPr sz="1200" dirty="0">
              <a:latin typeface="Roboto"/>
              <a:ea typeface="Roboto"/>
              <a:cs typeface="Roboto"/>
              <a:sym typeface="Roboto"/>
            </a:endParaRPr>
          </a:p>
        </p:txBody>
      </p:sp>
      <p:cxnSp>
        <p:nvCxnSpPr>
          <p:cNvPr id="278" name="Google Shape;278;p25"/>
          <p:cNvCxnSpPr/>
          <p:nvPr/>
        </p:nvCxnSpPr>
        <p:spPr>
          <a:xfrm>
            <a:off x="499500" y="1110950"/>
            <a:ext cx="8145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6"/>
          <p:cNvSpPr txBox="1">
            <a:spLocks noGrp="1"/>
          </p:cNvSpPr>
          <p:nvPr>
            <p:ph type="ctrTitle"/>
          </p:nvPr>
        </p:nvSpPr>
        <p:spPr>
          <a:xfrm>
            <a:off x="394550" y="426150"/>
            <a:ext cx="58002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Technical Specifications</a:t>
            </a:r>
            <a:endParaRPr dirty="0"/>
          </a:p>
        </p:txBody>
      </p:sp>
      <p:cxnSp>
        <p:nvCxnSpPr>
          <p:cNvPr id="284" name="Google Shape;284;p26"/>
          <p:cNvCxnSpPr/>
          <p:nvPr/>
        </p:nvCxnSpPr>
        <p:spPr>
          <a:xfrm>
            <a:off x="499500" y="1110950"/>
            <a:ext cx="8145000" cy="0"/>
          </a:xfrm>
          <a:prstGeom prst="straightConnector1">
            <a:avLst/>
          </a:prstGeom>
          <a:noFill/>
          <a:ln w="9525" cap="flat" cmpd="sng">
            <a:solidFill>
              <a:schemeClr val="accent1"/>
            </a:solidFill>
            <a:prstDash val="solid"/>
            <a:round/>
            <a:headEnd type="none" w="med" len="med"/>
            <a:tailEnd type="none" w="med" len="med"/>
          </a:ln>
        </p:spPr>
      </p:cxnSp>
      <p:sp>
        <p:nvSpPr>
          <p:cNvPr id="285" name="Google Shape;285;p26"/>
          <p:cNvSpPr txBox="1"/>
          <p:nvPr/>
        </p:nvSpPr>
        <p:spPr>
          <a:xfrm>
            <a:off x="587825" y="1492175"/>
            <a:ext cx="2079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Roboto Light"/>
              <a:ea typeface="Roboto Light"/>
              <a:cs typeface="Roboto Light"/>
              <a:sym typeface="Roboto Light"/>
            </a:endParaRPr>
          </a:p>
        </p:txBody>
      </p:sp>
      <p:sp>
        <p:nvSpPr>
          <p:cNvPr id="286" name="Google Shape;286;p26"/>
          <p:cNvSpPr txBox="1">
            <a:spLocks noGrp="1"/>
          </p:cNvSpPr>
          <p:nvPr>
            <p:ph type="subTitle" idx="1"/>
          </p:nvPr>
        </p:nvSpPr>
        <p:spPr>
          <a:xfrm>
            <a:off x="394550" y="1355950"/>
            <a:ext cx="3437700" cy="357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Roboto"/>
              <a:buChar char="●"/>
            </a:pPr>
            <a:r>
              <a:rPr lang="es" sz="1400" b="1" dirty="0">
                <a:latin typeface="Roboto"/>
                <a:ea typeface="Roboto"/>
                <a:cs typeface="Roboto"/>
                <a:sym typeface="Roboto"/>
              </a:rPr>
              <a:t>Software Specification</a:t>
            </a:r>
            <a:endParaRPr sz="1400" b="1" dirty="0">
              <a:latin typeface="Roboto"/>
              <a:ea typeface="Roboto"/>
              <a:cs typeface="Roboto"/>
              <a:sym typeface="Roboto"/>
            </a:endParaRPr>
          </a:p>
          <a:p>
            <a:pPr marL="0" lvl="0" indent="0" rtl="0">
              <a:spcBef>
                <a:spcPts val="0"/>
              </a:spcBef>
              <a:spcAft>
                <a:spcPts val="0"/>
              </a:spcAft>
              <a:buNone/>
            </a:pPr>
            <a:endParaRPr lang="en-IN" sz="1400" dirty="0">
              <a:latin typeface="Roboto Medium"/>
              <a:ea typeface="Roboto Medium"/>
              <a:cs typeface="Roboto Medium"/>
              <a:sym typeface="Roboto Medium"/>
            </a:endParaRPr>
          </a:p>
          <a:p>
            <a:pPr marL="914400" lvl="0" indent="0" rtl="0">
              <a:spcBef>
                <a:spcPts val="0"/>
              </a:spcBef>
              <a:spcAft>
                <a:spcPts val="0"/>
              </a:spcAft>
            </a:pPr>
            <a:r>
              <a:rPr lang="es" sz="1400" dirty="0">
                <a:latin typeface="Roboto Medium"/>
                <a:ea typeface="Roboto Medium"/>
                <a:cs typeface="Roboto Medium"/>
                <a:sym typeface="Roboto Medium"/>
              </a:rPr>
              <a:t>Tool: NetBeans </a:t>
            </a:r>
            <a:endParaRPr sz="1400" dirty="0">
              <a:latin typeface="Roboto Medium"/>
              <a:ea typeface="Roboto Medium"/>
              <a:cs typeface="Roboto Medium"/>
              <a:sym typeface="Roboto Medium"/>
            </a:endParaRPr>
          </a:p>
          <a:p>
            <a:pPr marL="1200150" lvl="0" indent="-285750" rtl="0">
              <a:spcBef>
                <a:spcPts val="0"/>
              </a:spcBef>
              <a:spcAft>
                <a:spcPts val="0"/>
              </a:spcAft>
              <a:buFont typeface="Wingdings" panose="05000000000000000000" pitchFamily="2" charset="2"/>
              <a:buChar char="v"/>
            </a:pPr>
            <a:endParaRPr sz="1400" dirty="0">
              <a:latin typeface="Roboto Medium"/>
              <a:ea typeface="Roboto Medium"/>
              <a:cs typeface="Roboto Medium"/>
              <a:sym typeface="Roboto Medium"/>
            </a:endParaRPr>
          </a:p>
          <a:p>
            <a:pPr marL="914400" lvl="0" indent="0" rtl="0">
              <a:spcBef>
                <a:spcPts val="0"/>
              </a:spcBef>
              <a:spcAft>
                <a:spcPts val="0"/>
              </a:spcAft>
            </a:pPr>
            <a:r>
              <a:rPr lang="es" sz="1400" dirty="0">
                <a:latin typeface="Roboto Medium"/>
                <a:ea typeface="Roboto Medium"/>
                <a:cs typeface="Roboto Medium"/>
                <a:sym typeface="Roboto Medium"/>
              </a:rPr>
              <a:t>Front-End: HTML, CSS </a:t>
            </a:r>
            <a:endParaRPr sz="1400" dirty="0">
              <a:latin typeface="Roboto Medium"/>
              <a:ea typeface="Roboto Medium"/>
              <a:cs typeface="Roboto Medium"/>
              <a:sym typeface="Roboto Medium"/>
            </a:endParaRPr>
          </a:p>
          <a:p>
            <a:pPr marL="1200150" lvl="0" indent="-285750" rtl="0">
              <a:spcBef>
                <a:spcPts val="0"/>
              </a:spcBef>
              <a:spcAft>
                <a:spcPts val="0"/>
              </a:spcAft>
              <a:buFont typeface="Wingdings" panose="05000000000000000000" pitchFamily="2" charset="2"/>
              <a:buChar char="v"/>
            </a:pPr>
            <a:endParaRPr sz="1400" dirty="0">
              <a:latin typeface="Roboto Medium"/>
              <a:ea typeface="Roboto Medium"/>
              <a:cs typeface="Roboto Medium"/>
              <a:sym typeface="Roboto Medium"/>
            </a:endParaRPr>
          </a:p>
          <a:p>
            <a:pPr marL="914400" lvl="0" indent="0" rtl="0">
              <a:lnSpc>
                <a:spcPct val="150000"/>
              </a:lnSpc>
              <a:spcBef>
                <a:spcPts val="0"/>
              </a:spcBef>
              <a:spcAft>
                <a:spcPts val="0"/>
              </a:spcAft>
            </a:pPr>
            <a:r>
              <a:rPr lang="es" sz="1400" dirty="0">
                <a:latin typeface="Roboto Medium"/>
                <a:ea typeface="Roboto Medium"/>
                <a:cs typeface="Roboto Medium"/>
                <a:sym typeface="Roboto Medium"/>
              </a:rPr>
              <a:t>Back-End: Java, JSP, Servlet, MySQL</a:t>
            </a:r>
            <a:endParaRPr sz="1400" dirty="0">
              <a:latin typeface="Roboto Medium"/>
              <a:ea typeface="Roboto Medium"/>
              <a:cs typeface="Roboto Medium"/>
              <a:sym typeface="Roboto Medium"/>
            </a:endParaRPr>
          </a:p>
        </p:txBody>
      </p:sp>
      <p:sp>
        <p:nvSpPr>
          <p:cNvPr id="287" name="Google Shape;287;p26"/>
          <p:cNvSpPr txBox="1">
            <a:spLocks noGrp="1"/>
          </p:cNvSpPr>
          <p:nvPr>
            <p:ph type="subTitle" idx="1"/>
          </p:nvPr>
        </p:nvSpPr>
        <p:spPr>
          <a:xfrm>
            <a:off x="4232175" y="1355950"/>
            <a:ext cx="4483500" cy="357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Roboto"/>
              <a:buChar char="●"/>
            </a:pPr>
            <a:r>
              <a:rPr lang="es" sz="1400" b="1" dirty="0">
                <a:latin typeface="Roboto"/>
                <a:ea typeface="Roboto"/>
                <a:cs typeface="Roboto"/>
                <a:sym typeface="Roboto"/>
              </a:rPr>
              <a:t>Hardware Minimum Specification</a:t>
            </a:r>
            <a:endParaRPr lang="en-IN" sz="1400" b="1" dirty="0">
              <a:latin typeface="Roboto"/>
              <a:ea typeface="Roboto"/>
              <a:cs typeface="Roboto"/>
              <a:sym typeface="Roboto"/>
            </a:endParaRPr>
          </a:p>
          <a:p>
            <a:pPr marL="0" lvl="0" indent="0" algn="l" rtl="0">
              <a:spcBef>
                <a:spcPts val="0"/>
              </a:spcBef>
              <a:spcAft>
                <a:spcPts val="0"/>
              </a:spcAft>
              <a:buNone/>
            </a:pPr>
            <a:endParaRPr lang="en-IN" sz="1400" dirty="0">
              <a:latin typeface="Roboto Medium"/>
              <a:ea typeface="Roboto Medium"/>
              <a:cs typeface="Roboto Medium"/>
              <a:sym typeface="Roboto Medium"/>
            </a:endParaRPr>
          </a:p>
          <a:p>
            <a:pPr marL="914400" lvl="0" indent="0" algn="just" rtl="0">
              <a:spcBef>
                <a:spcPts val="0"/>
              </a:spcBef>
              <a:spcAft>
                <a:spcPts val="0"/>
              </a:spcAft>
            </a:pPr>
            <a:r>
              <a:rPr lang="en-IN" sz="1400" dirty="0">
                <a:latin typeface="Roboto Medium"/>
                <a:ea typeface="Roboto Medium"/>
                <a:cs typeface="Roboto Medium"/>
                <a:sym typeface="Roboto Medium"/>
              </a:rPr>
              <a:t>Operating System: Windows 7</a:t>
            </a:r>
          </a:p>
          <a:p>
            <a:pPr marL="1200150" lvl="0" indent="-285750" algn="just" rtl="0">
              <a:spcBef>
                <a:spcPts val="0"/>
              </a:spcBef>
              <a:spcAft>
                <a:spcPts val="0"/>
              </a:spcAft>
              <a:buFont typeface="Wingdings" panose="05000000000000000000" pitchFamily="2" charset="2"/>
              <a:buChar char="v"/>
            </a:pPr>
            <a:endParaRPr sz="1400" dirty="0">
              <a:latin typeface="Roboto Medium"/>
              <a:ea typeface="Roboto Medium"/>
              <a:cs typeface="Roboto Medium"/>
              <a:sym typeface="Roboto Medium"/>
            </a:endParaRPr>
          </a:p>
          <a:p>
            <a:pPr marL="914400" lvl="0" indent="0" algn="just" rtl="0">
              <a:spcBef>
                <a:spcPts val="0"/>
              </a:spcBef>
              <a:spcAft>
                <a:spcPts val="0"/>
              </a:spcAft>
            </a:pPr>
            <a:r>
              <a:rPr lang="es" sz="1400" dirty="0">
                <a:latin typeface="Roboto Medium"/>
                <a:ea typeface="Roboto Medium"/>
                <a:cs typeface="Roboto Medium"/>
                <a:sym typeface="Roboto Medium"/>
              </a:rPr>
              <a:t>Processor: Core i3</a:t>
            </a:r>
            <a:endParaRPr sz="1400" dirty="0">
              <a:latin typeface="Roboto Medium"/>
              <a:ea typeface="Roboto Medium"/>
              <a:cs typeface="Roboto Medium"/>
              <a:sym typeface="Roboto Medium"/>
            </a:endParaRPr>
          </a:p>
          <a:p>
            <a:pPr marL="1200150" lvl="0" indent="-285750" algn="just" rtl="0">
              <a:spcBef>
                <a:spcPts val="0"/>
              </a:spcBef>
              <a:spcAft>
                <a:spcPts val="0"/>
              </a:spcAft>
              <a:buFont typeface="Wingdings" panose="05000000000000000000" pitchFamily="2" charset="2"/>
              <a:buChar char="v"/>
            </a:pPr>
            <a:endParaRPr sz="1400" dirty="0">
              <a:latin typeface="Roboto Medium"/>
              <a:ea typeface="Roboto Medium"/>
              <a:cs typeface="Roboto Medium"/>
              <a:sym typeface="Roboto Medium"/>
            </a:endParaRPr>
          </a:p>
          <a:p>
            <a:pPr marL="914400" lvl="0" indent="0" algn="just" rtl="0">
              <a:spcBef>
                <a:spcPts val="0"/>
              </a:spcBef>
              <a:spcAft>
                <a:spcPts val="0"/>
              </a:spcAft>
            </a:pPr>
            <a:r>
              <a:rPr lang="es" sz="1400" dirty="0">
                <a:latin typeface="Roboto Medium"/>
                <a:ea typeface="Roboto Medium"/>
                <a:cs typeface="Roboto Medium"/>
                <a:sym typeface="Roboto Medium"/>
              </a:rPr>
              <a:t>Memory: 4 GB RAM</a:t>
            </a:r>
            <a:endParaRPr sz="1400" dirty="0">
              <a:latin typeface="Roboto Medium"/>
              <a:ea typeface="Roboto Medium"/>
              <a:cs typeface="Roboto Medium"/>
              <a:sym typeface="Roboto Medium"/>
            </a:endParaRPr>
          </a:p>
          <a:p>
            <a:pPr marL="1200150" lvl="0" indent="-285750" algn="just" rtl="0">
              <a:spcBef>
                <a:spcPts val="0"/>
              </a:spcBef>
              <a:spcAft>
                <a:spcPts val="0"/>
              </a:spcAft>
              <a:buFont typeface="Wingdings" panose="05000000000000000000" pitchFamily="2" charset="2"/>
              <a:buChar char="v"/>
            </a:pPr>
            <a:endParaRPr sz="1400" dirty="0">
              <a:latin typeface="Roboto Medium"/>
              <a:ea typeface="Roboto Medium"/>
              <a:cs typeface="Roboto Medium"/>
              <a:sym typeface="Roboto Medium"/>
            </a:endParaRPr>
          </a:p>
          <a:p>
            <a:pPr marL="914400" lvl="0" indent="0" algn="just" rtl="0">
              <a:spcBef>
                <a:spcPts val="0"/>
              </a:spcBef>
              <a:spcAft>
                <a:spcPts val="0"/>
              </a:spcAft>
            </a:pPr>
            <a:r>
              <a:rPr lang="es" sz="1400" dirty="0">
                <a:latin typeface="Roboto Medium"/>
                <a:ea typeface="Roboto Medium"/>
                <a:cs typeface="Roboto Medium"/>
                <a:sym typeface="Roboto Medium"/>
              </a:rPr>
              <a:t>Hard Disk: 500 GB</a:t>
            </a:r>
            <a:endParaRPr sz="1400" dirty="0">
              <a:latin typeface="Roboto Medium"/>
              <a:ea typeface="Roboto Medium"/>
              <a:cs typeface="Roboto Medium"/>
              <a:sym typeface="Roboto Medium"/>
            </a:endParaRPr>
          </a:p>
          <a:p>
            <a:pPr marL="914400" lvl="0" indent="0" algn="just" rtl="0">
              <a:spcBef>
                <a:spcPts val="0"/>
              </a:spcBef>
              <a:spcAft>
                <a:spcPts val="0"/>
              </a:spcAft>
              <a:buNone/>
            </a:pPr>
            <a:endParaRPr sz="1400" dirty="0">
              <a:latin typeface="Roboto Medium"/>
              <a:ea typeface="Roboto Medium"/>
              <a:cs typeface="Roboto Medium"/>
              <a:sym typeface="Roboto Medium"/>
            </a:endParaRPr>
          </a:p>
          <a:p>
            <a:pPr marL="914400" lvl="0" indent="0" algn="just" rtl="0">
              <a:spcBef>
                <a:spcPts val="0"/>
              </a:spcBef>
              <a:spcAft>
                <a:spcPts val="0"/>
              </a:spcAft>
              <a:buNone/>
            </a:pPr>
            <a:endParaRPr sz="1400" dirty="0">
              <a:latin typeface="Roboto Medium"/>
              <a:ea typeface="Roboto Medium"/>
              <a:cs typeface="Roboto Medium"/>
              <a:sym typeface="Roboto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291"/>
        <p:cNvGrpSpPr/>
        <p:nvPr/>
      </p:nvGrpSpPr>
      <p:grpSpPr>
        <a:xfrm>
          <a:off x="0" y="0"/>
          <a:ext cx="0" cy="0"/>
          <a:chOff x="0" y="0"/>
          <a:chExt cx="0" cy="0"/>
        </a:xfrm>
      </p:grpSpPr>
      <p:sp>
        <p:nvSpPr>
          <p:cNvPr id="292" name="Google Shape;292;p27"/>
          <p:cNvSpPr/>
          <p:nvPr/>
        </p:nvSpPr>
        <p:spPr>
          <a:xfrm>
            <a:off x="1336225" y="3304900"/>
            <a:ext cx="26202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293" name="Google Shape;293;p27"/>
          <p:cNvSpPr/>
          <p:nvPr/>
        </p:nvSpPr>
        <p:spPr>
          <a:xfrm>
            <a:off x="1336225" y="26035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294" name="Google Shape;294;p27"/>
          <p:cNvSpPr/>
          <p:nvPr/>
        </p:nvSpPr>
        <p:spPr>
          <a:xfrm>
            <a:off x="1336225" y="1902200"/>
            <a:ext cx="25299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295" name="Google Shape;295;p2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FFFFF"/>
                </a:solidFill>
              </a:rPr>
              <a:t>NOW</a:t>
            </a:r>
            <a:endParaRPr>
              <a:solidFill>
                <a:srgbClr val="FFFFFF"/>
              </a:solidFill>
            </a:endParaRPr>
          </a:p>
        </p:txBody>
      </p:sp>
      <p:sp>
        <p:nvSpPr>
          <p:cNvPr id="296" name="Google Shape;296;p27"/>
          <p:cNvSpPr txBox="1">
            <a:spLocks noGrp="1"/>
          </p:cNvSpPr>
          <p:nvPr>
            <p:ph type="ctrTitle"/>
          </p:nvPr>
        </p:nvSpPr>
        <p:spPr>
          <a:xfrm>
            <a:off x="1557931" y="2087899"/>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solidFill>
                  <a:schemeClr val="dk1"/>
                </a:solidFill>
              </a:rPr>
              <a:t>TIME CONSUMING AND LAZY</a:t>
            </a:r>
            <a:endParaRPr dirty="0">
              <a:solidFill>
                <a:schemeClr val="dk1"/>
              </a:solidFill>
            </a:endParaRPr>
          </a:p>
        </p:txBody>
      </p:sp>
      <p:sp>
        <p:nvSpPr>
          <p:cNvPr id="297" name="Google Shape;297;p27"/>
          <p:cNvSpPr txBox="1">
            <a:spLocks noGrp="1"/>
          </p:cNvSpPr>
          <p:nvPr>
            <p:ph type="ctrTitle" idx="2"/>
          </p:nvPr>
        </p:nvSpPr>
        <p:spPr>
          <a:xfrm>
            <a:off x="1557931" y="3490586"/>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UNSTRUCTURED APPROACH</a:t>
            </a:r>
            <a:endParaRPr>
              <a:solidFill>
                <a:schemeClr val="dk1"/>
              </a:solidFill>
            </a:endParaRPr>
          </a:p>
        </p:txBody>
      </p:sp>
      <p:sp>
        <p:nvSpPr>
          <p:cNvPr id="298" name="Google Shape;298;p27"/>
          <p:cNvSpPr txBox="1">
            <a:spLocks noGrp="1"/>
          </p:cNvSpPr>
          <p:nvPr>
            <p:ph type="ctrTitle" idx="3"/>
          </p:nvPr>
        </p:nvSpPr>
        <p:spPr>
          <a:xfrm>
            <a:off x="1557931" y="2789242"/>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MORE PRONE TO ERRORS</a:t>
            </a:r>
            <a:endParaRPr>
              <a:solidFill>
                <a:schemeClr val="dk1"/>
              </a:solidFill>
            </a:endParaRPr>
          </a:p>
        </p:txBody>
      </p:sp>
      <p:cxnSp>
        <p:nvCxnSpPr>
          <p:cNvPr id="299" name="Google Shape;299;p27"/>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300" name="Google Shape;300;p27"/>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01" name="Google Shape;301;p27"/>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02" name="Google Shape;302;p27"/>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3" name="Google Shape;303;p27"/>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grpSp>
        <p:nvGrpSpPr>
          <p:cNvPr id="304" name="Google Shape;304;p27"/>
          <p:cNvGrpSpPr/>
          <p:nvPr/>
        </p:nvGrpSpPr>
        <p:grpSpPr>
          <a:xfrm rot="10800000" flipH="1">
            <a:off x="880550" y="2712182"/>
            <a:ext cx="302125" cy="163726"/>
            <a:chOff x="1319675" y="779200"/>
            <a:chExt cx="2343875" cy="1270175"/>
          </a:xfrm>
        </p:grpSpPr>
        <p:sp>
          <p:nvSpPr>
            <p:cNvPr id="305" name="Google Shape;305;p27"/>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6" name="Google Shape;306;p27"/>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7" name="Google Shape;307;p27"/>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308" name="Google Shape;308;p27"/>
          <p:cNvGrpSpPr/>
          <p:nvPr/>
        </p:nvGrpSpPr>
        <p:grpSpPr>
          <a:xfrm>
            <a:off x="898731" y="3413525"/>
            <a:ext cx="265768" cy="163730"/>
            <a:chOff x="1319675" y="2389025"/>
            <a:chExt cx="2224000" cy="1370125"/>
          </a:xfrm>
        </p:grpSpPr>
        <p:sp>
          <p:nvSpPr>
            <p:cNvPr id="309" name="Google Shape;309;p27"/>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10" name="Google Shape;310;p27"/>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311" name="Google Shape;311;p27"/>
          <p:cNvSpPr/>
          <p:nvPr/>
        </p:nvSpPr>
        <p:spPr>
          <a:xfrm>
            <a:off x="487683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a:off x="500519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313" name="Google Shape;313;p27"/>
          <p:cNvSpPr/>
          <p:nvPr/>
        </p:nvSpPr>
        <p:spPr>
          <a:xfrm>
            <a:off x="463601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14" name="Google Shape;314;p27"/>
          <p:cNvSpPr/>
          <p:nvPr/>
        </p:nvSpPr>
        <p:spPr>
          <a:xfrm>
            <a:off x="500519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a:off x="514371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a:off x="522124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a:off x="550082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a:off x="556055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319" name="Google Shape;319;p27"/>
          <p:cNvSpPr/>
          <p:nvPr/>
        </p:nvSpPr>
        <p:spPr>
          <a:xfrm>
            <a:off x="556055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320" name="Google Shape;320;p27"/>
          <p:cNvSpPr/>
          <p:nvPr/>
        </p:nvSpPr>
        <p:spPr>
          <a:xfrm>
            <a:off x="518057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a:off x="524284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a:off x="568383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a:off x="568383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a:off x="638789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a:off x="657979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666874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327" name="Google Shape;327;p27"/>
          <p:cNvSpPr/>
          <p:nvPr/>
        </p:nvSpPr>
        <p:spPr>
          <a:xfrm>
            <a:off x="690512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328" name="Google Shape;328;p27"/>
          <p:cNvSpPr/>
          <p:nvPr/>
        </p:nvSpPr>
        <p:spPr>
          <a:xfrm>
            <a:off x="685811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a:off x="697630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751387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757741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a:off x="710720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a:off x="722539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28"/>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8"/>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8"/>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FFFFF"/>
                </a:solidFill>
              </a:rPr>
              <a:t>FUTURE</a:t>
            </a:r>
            <a:endParaRPr>
              <a:solidFill>
                <a:srgbClr val="FFFFFF"/>
              </a:solidFill>
            </a:endParaRPr>
          </a:p>
        </p:txBody>
      </p:sp>
      <p:sp>
        <p:nvSpPr>
          <p:cNvPr id="342" name="Google Shape;342;p28"/>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8"/>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8"/>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346" name="Google Shape;346;p28"/>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 name="Google Shape;347;p28"/>
          <p:cNvGrpSpPr/>
          <p:nvPr/>
        </p:nvGrpSpPr>
        <p:grpSpPr>
          <a:xfrm>
            <a:off x="7983117" y="3343406"/>
            <a:ext cx="265543" cy="269920"/>
            <a:chOff x="4151375" y="238125"/>
            <a:chExt cx="2141475" cy="2176775"/>
          </a:xfrm>
        </p:grpSpPr>
        <p:sp>
          <p:nvSpPr>
            <p:cNvPr id="348" name="Google Shape;348;p28"/>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0" name="Google Shape;350;p28"/>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351" name="Google Shape;351;p28"/>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8"/>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8"/>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8"/>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8"/>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8"/>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8"/>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8"/>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8"/>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8"/>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8"/>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8"/>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8"/>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8"/>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8"/>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8"/>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8"/>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8"/>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8"/>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8"/>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8"/>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8"/>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8"/>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8"/>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8"/>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8"/>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8"/>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8"/>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8"/>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8"/>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8"/>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8"/>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8"/>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8"/>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BRANDING</a:t>
            </a:r>
            <a:endParaRPr>
              <a:solidFill>
                <a:srgbClr val="0E2A47"/>
              </a:solidFill>
            </a:endParaRPr>
          </a:p>
        </p:txBody>
      </p:sp>
      <p:sp>
        <p:nvSpPr>
          <p:cNvPr id="449" name="Google Shape;449;p2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AUTOMATED SYSTEM</a:t>
            </a:r>
            <a:endParaRPr>
              <a:solidFill>
                <a:srgbClr val="0E2A47"/>
              </a:solidFill>
            </a:endParaRPr>
          </a:p>
        </p:txBody>
      </p:sp>
      <p:sp>
        <p:nvSpPr>
          <p:cNvPr id="450" name="Google Shape;450;p2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rgbClr val="0E2A47"/>
                </a:solidFill>
              </a:rPr>
              <a:t>SAVE – TIME &amp; MONEY</a:t>
            </a:r>
            <a:endParaRPr dirty="0">
              <a:solidFill>
                <a:srgbClr val="0E2A47"/>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SCREENSHOTS</a:t>
            </a:r>
            <a:endParaRPr dirty="0"/>
          </a:p>
        </p:txBody>
      </p:sp>
      <p:sp>
        <p:nvSpPr>
          <p:cNvPr id="730" name="Google Shape;730;p36"/>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6"/>
          <p:cNvSpPr/>
          <p:nvPr/>
        </p:nvSpPr>
        <p:spPr>
          <a:xfrm>
            <a:off x="2781850" y="1698625"/>
            <a:ext cx="3571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6"/>
          <p:cNvSpPr/>
          <p:nvPr/>
        </p:nvSpPr>
        <p:spPr>
          <a:xfrm>
            <a:off x="2786100" y="2671025"/>
            <a:ext cx="919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6"/>
          <p:cNvSpPr/>
          <p:nvPr/>
        </p:nvSpPr>
        <p:spPr>
          <a:xfrm>
            <a:off x="3795875" y="2671025"/>
            <a:ext cx="2557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36"/>
          <p:cNvGrpSpPr/>
          <p:nvPr/>
        </p:nvGrpSpPr>
        <p:grpSpPr>
          <a:xfrm>
            <a:off x="2786120" y="3643425"/>
            <a:ext cx="3567611" cy="379200"/>
            <a:chOff x="1071175" y="3688175"/>
            <a:chExt cx="3257200" cy="379200"/>
          </a:xfrm>
        </p:grpSpPr>
        <p:sp>
          <p:nvSpPr>
            <p:cNvPr id="735" name="Google Shape;735;p36"/>
            <p:cNvSpPr/>
            <p:nvPr/>
          </p:nvSpPr>
          <p:spPr>
            <a:xfrm>
              <a:off x="1071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15474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6"/>
            <p:cNvSpPr/>
            <p:nvPr/>
          </p:nvSpPr>
          <p:spPr>
            <a:xfrm>
              <a:off x="20236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6"/>
            <p:cNvSpPr/>
            <p:nvPr/>
          </p:nvSpPr>
          <p:spPr>
            <a:xfrm>
              <a:off x="24999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2976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3446838"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39230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42" name="Google Shape;742;p36"/>
          <p:cNvCxnSpPr/>
          <p:nvPr/>
        </p:nvCxnSpPr>
        <p:spPr>
          <a:xfrm>
            <a:off x="2800900" y="1717675"/>
            <a:ext cx="3552900" cy="838200"/>
          </a:xfrm>
          <a:prstGeom prst="straightConnector1">
            <a:avLst/>
          </a:prstGeom>
          <a:noFill/>
          <a:ln w="9525" cap="flat" cmpd="sng">
            <a:solidFill>
              <a:schemeClr val="accent1"/>
            </a:solidFill>
            <a:prstDash val="solid"/>
            <a:round/>
            <a:headEnd type="none" w="med" len="med"/>
            <a:tailEnd type="none" w="med" len="med"/>
          </a:ln>
        </p:spPr>
      </p:cxnSp>
      <p:cxnSp>
        <p:nvCxnSpPr>
          <p:cNvPr id="743" name="Google Shape;743;p36"/>
          <p:cNvCxnSpPr/>
          <p:nvPr/>
        </p:nvCxnSpPr>
        <p:spPr>
          <a:xfrm rot="10800000" flipH="1">
            <a:off x="2810425" y="1703725"/>
            <a:ext cx="3536400" cy="871200"/>
          </a:xfrm>
          <a:prstGeom prst="straightConnector1">
            <a:avLst/>
          </a:prstGeom>
          <a:noFill/>
          <a:ln w="9525" cap="flat" cmpd="sng">
            <a:solidFill>
              <a:schemeClr val="accent1"/>
            </a:solidFill>
            <a:prstDash val="solid"/>
            <a:round/>
            <a:headEnd type="none" w="med" len="med"/>
            <a:tailEnd type="none" w="med" len="med"/>
          </a:ln>
        </p:spPr>
      </p:cxnSp>
      <p:cxnSp>
        <p:nvCxnSpPr>
          <p:cNvPr id="744" name="Google Shape;744;p36"/>
          <p:cNvCxnSpPr/>
          <p:nvPr/>
        </p:nvCxnSpPr>
        <p:spPr>
          <a:xfrm>
            <a:off x="2788800" y="28225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745" name="Google Shape;745;p36"/>
          <p:cNvCxnSpPr/>
          <p:nvPr/>
        </p:nvCxnSpPr>
        <p:spPr>
          <a:xfrm>
            <a:off x="2788800" y="29273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746" name="Google Shape;746;p36"/>
          <p:cNvCxnSpPr/>
          <p:nvPr/>
        </p:nvCxnSpPr>
        <p:spPr>
          <a:xfrm>
            <a:off x="2788800" y="30273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747" name="Google Shape;747;p36"/>
          <p:cNvCxnSpPr/>
          <p:nvPr/>
        </p:nvCxnSpPr>
        <p:spPr>
          <a:xfrm>
            <a:off x="2788800" y="31091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748" name="Google Shape;748;p36"/>
          <p:cNvCxnSpPr/>
          <p:nvPr/>
        </p:nvCxnSpPr>
        <p:spPr>
          <a:xfrm>
            <a:off x="2788800" y="31949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749" name="Google Shape;749;p36"/>
          <p:cNvCxnSpPr/>
          <p:nvPr/>
        </p:nvCxnSpPr>
        <p:spPr>
          <a:xfrm>
            <a:off x="2788800" y="32758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750" name="Google Shape;750;p36"/>
          <p:cNvCxnSpPr/>
          <p:nvPr/>
        </p:nvCxnSpPr>
        <p:spPr>
          <a:xfrm>
            <a:off x="2788800" y="33473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751" name="Google Shape;751;p36"/>
          <p:cNvCxnSpPr/>
          <p:nvPr/>
        </p:nvCxnSpPr>
        <p:spPr>
          <a:xfrm>
            <a:off x="2788800" y="342812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752" name="Google Shape;752;p36"/>
          <p:cNvCxnSpPr/>
          <p:nvPr/>
        </p:nvCxnSpPr>
        <p:spPr>
          <a:xfrm>
            <a:off x="2781850" y="274552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761" name="Google Shape;761;p36"/>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9"/>
          <p:cNvSpPr txBox="1">
            <a:spLocks noGrp="1"/>
          </p:cNvSpPr>
          <p:nvPr>
            <p:ph type="ctrTitle" idx="4"/>
          </p:nvPr>
        </p:nvSpPr>
        <p:spPr>
          <a:xfrm>
            <a:off x="400350" y="414850"/>
            <a:ext cx="364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t>Register</a:t>
            </a:r>
            <a:endParaRPr sz="2400" dirty="0"/>
          </a:p>
        </p:txBody>
      </p:sp>
      <p:cxnSp>
        <p:nvCxnSpPr>
          <p:cNvPr id="456" name="Google Shape;456;p29"/>
          <p:cNvCxnSpPr/>
          <p:nvPr/>
        </p:nvCxnSpPr>
        <p:spPr>
          <a:xfrm>
            <a:off x="499500" y="1034750"/>
            <a:ext cx="2733600" cy="0"/>
          </a:xfrm>
          <a:prstGeom prst="straightConnector1">
            <a:avLst/>
          </a:prstGeom>
          <a:noFill/>
          <a:ln w="9525" cap="flat" cmpd="sng">
            <a:solidFill>
              <a:schemeClr val="accent1"/>
            </a:solidFill>
            <a:prstDash val="solid"/>
            <a:round/>
            <a:headEnd type="none" w="med" len="med"/>
            <a:tailEnd type="none" w="med" len="med"/>
          </a:ln>
        </p:spPr>
      </p:cxnSp>
      <p:pic>
        <p:nvPicPr>
          <p:cNvPr id="4" name="Picture 3">
            <a:extLst>
              <a:ext uri="{FF2B5EF4-FFF2-40B4-BE49-F238E27FC236}">
                <a16:creationId xmlns:a16="http://schemas.microsoft.com/office/drawing/2014/main" id="{9A88DF9B-EB70-4A71-A827-9525AAC035A2}"/>
              </a:ext>
            </a:extLst>
          </p:cNvPr>
          <p:cNvPicPr>
            <a:picLocks noChangeAspect="1"/>
          </p:cNvPicPr>
          <p:nvPr/>
        </p:nvPicPr>
        <p:blipFill>
          <a:blip r:embed="rId3"/>
          <a:stretch>
            <a:fillRect/>
          </a:stretch>
        </p:blipFill>
        <p:spPr>
          <a:xfrm>
            <a:off x="1110375" y="1188363"/>
            <a:ext cx="6740011" cy="3600000"/>
          </a:xfrm>
          <a:prstGeom prst="rect">
            <a:avLst/>
          </a:prstGeom>
          <a:ln>
            <a:solidFill>
              <a:schemeClr val="bg1"/>
            </a:solid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29"/>
          <p:cNvSpPr txBox="1">
            <a:spLocks noGrp="1"/>
          </p:cNvSpPr>
          <p:nvPr>
            <p:ph type="ctrTitle" idx="4"/>
          </p:nvPr>
        </p:nvSpPr>
        <p:spPr>
          <a:xfrm>
            <a:off x="400350" y="414850"/>
            <a:ext cx="3641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t>Login</a:t>
            </a:r>
            <a:r>
              <a:rPr lang="es" dirty="0"/>
              <a:t> </a:t>
            </a:r>
            <a:endParaRPr dirty="0"/>
          </a:p>
        </p:txBody>
      </p:sp>
      <p:cxnSp>
        <p:nvCxnSpPr>
          <p:cNvPr id="456" name="Google Shape;456;p29"/>
          <p:cNvCxnSpPr/>
          <p:nvPr/>
        </p:nvCxnSpPr>
        <p:spPr>
          <a:xfrm>
            <a:off x="499500" y="1034750"/>
            <a:ext cx="2733600" cy="0"/>
          </a:xfrm>
          <a:prstGeom prst="straightConnector1">
            <a:avLst/>
          </a:prstGeom>
          <a:noFill/>
          <a:ln w="9525" cap="flat" cmpd="sng">
            <a:solidFill>
              <a:schemeClr val="accent1"/>
            </a:solidFill>
            <a:prstDash val="solid"/>
            <a:round/>
            <a:headEnd type="none" w="med" len="med"/>
            <a:tailEnd type="none" w="med" len="med"/>
          </a:ln>
        </p:spPr>
      </p:cxnSp>
      <p:pic>
        <p:nvPicPr>
          <p:cNvPr id="5" name="Picture 4">
            <a:extLst>
              <a:ext uri="{FF2B5EF4-FFF2-40B4-BE49-F238E27FC236}">
                <a16:creationId xmlns:a16="http://schemas.microsoft.com/office/drawing/2014/main" id="{262638BA-4434-4070-8163-E3E986480193}"/>
              </a:ext>
            </a:extLst>
          </p:cNvPr>
          <p:cNvPicPr>
            <a:picLocks noChangeAspect="1"/>
          </p:cNvPicPr>
          <p:nvPr/>
        </p:nvPicPr>
        <p:blipFill>
          <a:blip r:embed="rId3"/>
          <a:stretch>
            <a:fillRect/>
          </a:stretch>
        </p:blipFill>
        <p:spPr>
          <a:xfrm>
            <a:off x="1202400" y="1183321"/>
            <a:ext cx="6739200" cy="3601059"/>
          </a:xfrm>
          <a:prstGeom prst="rect">
            <a:avLst/>
          </a:prstGeom>
          <a:ln>
            <a:solidFill>
              <a:schemeClr val="bg1"/>
            </a:solidFill>
          </a:ln>
        </p:spPr>
      </p:pic>
    </p:spTree>
    <p:extLst>
      <p:ext uri="{BB962C8B-B14F-4D97-AF65-F5344CB8AC3E}">
        <p14:creationId xmlns:p14="http://schemas.microsoft.com/office/powerpoint/2010/main" val="2127971686"/>
      </p:ext>
    </p:extLst>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291</Words>
  <Application>Microsoft Office PowerPoint</Application>
  <PresentationFormat>On-screen Show (16:9)</PresentationFormat>
  <Paragraphs>69</Paragraphs>
  <Slides>18</Slides>
  <Notes>18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Roboto Mono Thin</vt:lpstr>
      <vt:lpstr>Roboto Light</vt:lpstr>
      <vt:lpstr>Roboto Medium</vt:lpstr>
      <vt:lpstr>Roboto Black</vt:lpstr>
      <vt:lpstr>Bree Serif</vt:lpstr>
      <vt:lpstr>Roboto Thin</vt:lpstr>
      <vt:lpstr>Arial</vt:lpstr>
      <vt:lpstr>Wingdings</vt:lpstr>
      <vt:lpstr>Roboto</vt:lpstr>
      <vt:lpstr>WEB PROPOSAL</vt:lpstr>
      <vt:lpstr>Airline Reservation System </vt:lpstr>
      <vt:lpstr>TABLE OF CONTENTS</vt:lpstr>
      <vt:lpstr>Introduction</vt:lpstr>
      <vt:lpstr>Technical Specifications</vt:lpstr>
      <vt:lpstr>NOW</vt:lpstr>
      <vt:lpstr>FUTURE</vt:lpstr>
      <vt:lpstr>SCREENSHOTS</vt:lpstr>
      <vt:lpstr>Register</vt:lpstr>
      <vt:lpstr>Login </vt:lpstr>
      <vt:lpstr>Home</vt:lpstr>
      <vt:lpstr>About Us</vt:lpstr>
      <vt:lpstr>Ticket Reservation</vt:lpstr>
      <vt:lpstr>Viewing Reservation</vt:lpstr>
      <vt:lpstr>Viewing Reservation</vt:lpstr>
      <vt:lpstr>Updating Reservation</vt:lpstr>
      <vt:lpstr>Deleting Reservation</vt:lpstr>
      <vt:lpstr>Feedback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Airline Reservation System </dc:title>
  <cp:lastModifiedBy>Ankit Zadafiya</cp:lastModifiedBy>
  <cp:revision>12</cp:revision>
  <dcterms:modified xsi:type="dcterms:W3CDTF">2022-06-20T18:23:49Z</dcterms:modified>
</cp:coreProperties>
</file>